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8"/>
  </p:notesMasterIdLst>
  <p:sldIdLst>
    <p:sldId id="858" r:id="rId2"/>
    <p:sldId id="859" r:id="rId3"/>
    <p:sldId id="860" r:id="rId4"/>
    <p:sldId id="864" r:id="rId5"/>
    <p:sldId id="861" r:id="rId6"/>
    <p:sldId id="865" r:id="rId7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apple" initials="" lastIdx="2" clrIdx="0"/>
  <p:cmAuthor id="1" name="Nadine abu rumman" initials="Nar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CD6605"/>
    <a:srgbClr val="AC27AA"/>
    <a:srgbClr val="FFFC00"/>
    <a:srgbClr val="FFFC40"/>
    <a:srgbClr val="55C9B4"/>
    <a:srgbClr val="C7976C"/>
    <a:srgbClr val="BDAD82"/>
    <a:srgbClr val="FFD579"/>
    <a:srgbClr val="3855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72823" autoAdjust="0"/>
  </p:normalViewPr>
  <p:slideViewPr>
    <p:cSldViewPr snapToGrid="0" snapToObjects="1">
      <p:cViewPr varScale="1">
        <p:scale>
          <a:sx n="88" d="100"/>
          <a:sy n="88" d="100"/>
        </p:scale>
        <p:origin x="2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6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78DEB8-A047-254B-8994-B3320CBD9E37}" type="datetimeFigureOut">
              <a:rPr lang="en-US"/>
              <a:pPr>
                <a:defRPr/>
              </a:pPr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D52F8F3F-8CDD-D64B-97B6-7F93D18B0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4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5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0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9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AT" sz="2100" dirty="0">
                <a:latin typeface="Arial" panose="020B0604020202020204" pitchFamily="34" charset="0"/>
              </a:rPr>
              <a:t>Control virtual objects in 3 dimensions</a:t>
            </a:r>
            <a:r>
              <a:rPr lang="en-CA" altLang="en-AT" sz="2100" dirty="0">
                <a:latin typeface="Arial" panose="020B0604020202020204" pitchFamily="34" charset="0"/>
              </a:rPr>
              <a:t>.</a:t>
            </a:r>
            <a:endParaRPr lang="en-US" altLang="en-AT" sz="21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944B-2F89-8745-A7A7-E6CE46308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6D905-3D04-794E-B48D-A1187AEE3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F3B0-1EF7-1640-904D-CF371465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3CF8F5-AE04-AB4D-B521-8A9B8D02563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E799-A7AA-B840-966C-B3BA530F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E562-0EB2-9448-92ED-89066A0A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722750-24D6-CE4B-99BB-DA8E542B30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3319-35F9-C941-8A90-46A3C0CC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1E313-A95C-474B-A7BF-351A3C64C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ABCB8-B31B-4348-B043-8D8384AB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97D20D-FBD5-6244-A5F4-568AD07E09B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F0F24-5C59-1C44-81AE-4750A298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249D-3444-D64A-94CC-41B6E80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C6AD55-286A-C845-ABD7-3436E6282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017C0-F886-F449-A6E4-8DD08E81B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B3E0C-12BE-DC40-BCD4-C059293F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AEA3E-0701-E54F-A345-529515AE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44F73A-E77F-2F4E-B553-C69B107A32D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4093-4581-444A-B960-4D19E4F4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F137-7359-0A4E-9052-4EB3080A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04C592-B535-2649-ADEB-7196B33C0B4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2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A8C-D3C6-104D-9675-92B0EE7A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992E-9F88-B646-9E68-EB8E87B0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012D-611B-0547-AD34-1A3B6220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948786-2FE5-E040-BD5A-FA7E15ACC2C0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9C11-B7AD-FC45-BBAC-85C71284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AC30-AE4A-8542-B9B6-3E49AF9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ED1B23-BE66-2049-AC6A-A83FF9498D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1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0222-DDA3-024A-A57B-4E289A62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95A13-5FB4-634C-A81A-F7E7426C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B14A-30B2-6F4F-93DE-56BBEB57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7E6881-E434-ED4D-8BD8-7C47E67FE9E9}" type="datetime1">
              <a:rPr lang="en-US" smtClean="0"/>
              <a:pPr>
                <a:defRPr/>
              </a:pPr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1BEE2-CC53-3349-A6A0-4347A98B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F851F-3713-5641-8ABE-1FE9E3AE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3FE0CD-25E2-ED4C-B7FC-B9BCDF3773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8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A026-7257-A24F-8A9E-DE22F591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2CCBE-F023-4740-B923-170CE1F6D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D2D9-2514-F445-B037-62515E2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6221-88B7-8940-8C1A-A074208E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97D5-D99B-8743-A67D-F67226FE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837F5-513A-9849-AAB3-3FC57DF8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2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227-DE57-A84B-B127-CA214DCD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944B-249A-DC42-889B-CA1976ACB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E2CE5-DEF7-3B47-9FF9-CCFE8B07A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3D9F8-93D7-F446-8E5C-5B08DC600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26FF8-C01B-8D49-95B4-68ECED585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4A734-2EF5-7641-A8C0-63D1C772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DABB5-3FD5-884F-BB23-E664A377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423DE-7CDF-154B-8CFA-F9C0B8B3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152A-3270-5F4B-B084-F4413577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E97D-CCE0-5E42-AD26-A979197E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1AC1B-BCDD-0649-A286-2630E5DF96E5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D9655-2EFB-C94B-BA47-68D7F12D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BBD6B-A56A-F24D-ABA6-E52C8833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908E9-0E72-7E4C-A735-DF7D90B95D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6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1182F-2993-AF4E-A1FE-502947CE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FAD94A-9284-6A4D-BC38-5AF834F8E8D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3E868-49FC-9B46-BF34-21AEBD6D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CB6-3071-3147-AFB1-FC32315A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FA460-0A5C-0A45-B3E4-E729972250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0C0F-0260-0547-974F-820069CA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5BCF-5EDB-0444-856D-46E8A871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FB71-95C0-F740-B6CC-A34DC8643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9A38-CCB7-674C-89BD-93CAF51D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3FC70A-E313-A445-B1F3-9C838E27C663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944A4-59BE-A146-8796-70E09256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19447-61E3-6E44-A5E2-B201DF82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11B8FB-2318-334C-A848-BC37FD448A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0CB9-B08F-E844-A672-1DC977D6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CB0F-E787-024C-804F-75BE19A7D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7529-0105-C746-8A31-E91CCE33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2F9B6-1C29-5E41-9197-F8532ABA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61F36-E46A-CF45-AB03-550712D47F3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2B1C6-AB3C-AC45-A59B-8281274C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C200-0A05-3040-B2CF-A58C7901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27D40-C000-2549-8D68-30115AAF9B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5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EA9C-C265-1E42-8BE5-9909E749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3EC92-1236-6D46-8723-865AE979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C958-BADD-F84B-AB55-DDD959323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D0D4-5A60-1C49-B9CE-8D231A15D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559F-5B7C-6A49-A584-5C47A0017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313831.337628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l.acm.org/doi/abs/10.1145/3313831.3376313" TargetMode="Externa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van_Sutherland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orrydream.com/refs/Sutherland%20-%20The%20Ultimate%20Display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https://en.wikipedia.org/wiki/Morton_Heilig" TargetMode="External"/><Relationship Id="rId4" Type="http://schemas.openxmlformats.org/officeDocument/2006/relationships/hyperlink" Target="https://en.wikipedia.org/wiki/Sensorama" TargetMode="External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jig.spac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napchat" TargetMode="External"/><Relationship Id="rId5" Type="http://schemas.openxmlformats.org/officeDocument/2006/relationships/hyperlink" Target="https://en.wikipedia.org/wiki/HTC_Vive" TargetMode="External"/><Relationship Id="rId10" Type="http://schemas.openxmlformats.org/officeDocument/2006/relationships/hyperlink" Target="https://arvr.google.com/cardboard/apps/" TargetMode="External"/><Relationship Id="rId4" Type="http://schemas.openxmlformats.org/officeDocument/2006/relationships/image" Target="../media/image13.tif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oogle_Glass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HTC_Vive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en.wikipedia.org/wiki/HoloLens_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en.wikipedia.org/wiki/HTC_Vive" TargetMode="External"/><Relationship Id="rId7" Type="http://schemas.openxmlformats.org/officeDocument/2006/relationships/hyperlink" Target="https://destek.us/products/destek-v5-vr-headset-110-fov-eye-protected-hd-virtual-reality-headset-w-bluetooth-controller-for-iphone-11-x-xs-max-xr-8p-7p-6p-for-samsung-s10-s9-s8-plus-note-10-9-8-smartphones-w-5-5-6-5in-scre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s://www.oculus.com/rif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0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/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Mixed Reality</a:t>
            </a:r>
            <a:endParaRPr lang="en-AT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4F4CF-6D48-184D-821C-C02319F25F89}"/>
              </a:ext>
            </a:extLst>
          </p:cNvPr>
          <p:cNvSpPr/>
          <p:nvPr/>
        </p:nvSpPr>
        <p:spPr>
          <a:xfrm>
            <a:off x="0" y="5762620"/>
            <a:ext cx="9144000" cy="11446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zh-CN" sz="3200" dirty="0">
                <a:latin typeface="Helvetica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</p:txBody>
      </p:sp>
      <p:sp>
        <p:nvSpPr>
          <p:cNvPr id="13" name="Rectangle 12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6D5CB315-3087-9444-B4DB-34E32AF69D69}"/>
              </a:ext>
            </a:extLst>
          </p:cNvPr>
          <p:cNvSpPr/>
          <p:nvPr/>
        </p:nvSpPr>
        <p:spPr>
          <a:xfrm>
            <a:off x="4810359" y="3396302"/>
            <a:ext cx="4175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Mohr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3"/>
              </a:rPr>
              <a:t>Mixed Reality Light Fields for Interactive Remote Assistance</a:t>
            </a:r>
            <a:r>
              <a:rPr lang="en-GB" sz="800" dirty="0"/>
              <a:t>”. In </a:t>
            </a:r>
            <a:r>
              <a:rPr lang="en-GB" sz="800" i="1" dirty="0"/>
              <a:t>Proceedings of the 2020 CHI Conference on Human Factors in Computing Systems</a:t>
            </a:r>
            <a:r>
              <a:rPr lang="en-GB" sz="800" dirty="0"/>
              <a:t> (</a:t>
            </a:r>
            <a:r>
              <a:rPr lang="en-GB" sz="800" i="1" dirty="0"/>
              <a:t>CHI '20</a:t>
            </a:r>
            <a:r>
              <a:rPr lang="en-GB" sz="800" dirty="0"/>
              <a:t>)</a:t>
            </a:r>
          </a:p>
        </p:txBody>
      </p:sp>
      <p:pic>
        <p:nvPicPr>
          <p:cNvPr id="8" name="Picture 7" descr="Using Hand Grips to Transform In-Hand Objects into Mixed Reality Input">
            <a:extLst>
              <a:ext uri="{FF2B5EF4-FFF2-40B4-BE49-F238E27FC236}">
                <a16:creationId xmlns:a16="http://schemas.microsoft.com/office/drawing/2014/main" id="{B17FA343-6707-9843-A0F6-7842AA6C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" r="1254"/>
          <a:stretch/>
        </p:blipFill>
        <p:spPr>
          <a:xfrm>
            <a:off x="0" y="2880097"/>
            <a:ext cx="4652346" cy="23278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Mixed Reality Light Fields for Interactive Remote Assistance">
            <a:extLst>
              <a:ext uri="{FF2B5EF4-FFF2-40B4-BE49-F238E27FC236}">
                <a16:creationId xmlns:a16="http://schemas.microsoft.com/office/drawing/2014/main" id="{B8DA8C89-900F-5F44-9E30-24939B459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1" t="4762" r="2472" b="7269"/>
          <a:stretch/>
        </p:blipFill>
        <p:spPr>
          <a:xfrm>
            <a:off x="4373696" y="1141786"/>
            <a:ext cx="4770304" cy="2203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Rectangle 13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3D8AAB0F-FF10-F946-860C-042FC375E2EF}"/>
              </a:ext>
            </a:extLst>
          </p:cNvPr>
          <p:cNvSpPr/>
          <p:nvPr/>
        </p:nvSpPr>
        <p:spPr>
          <a:xfrm>
            <a:off x="29034" y="5203066"/>
            <a:ext cx="4652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Zhou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6"/>
              </a:rPr>
              <a:t>Gripmarks: Using Hand Grips to Transform In-Hand Objects into Mixed Reality Input</a:t>
            </a:r>
            <a:r>
              <a:rPr lang="en-GB" sz="800" dirty="0"/>
              <a:t>”. In </a:t>
            </a:r>
            <a:r>
              <a:rPr lang="en-GB" sz="800" i="1" dirty="0"/>
              <a:t>Proceedings of the 2020 CHI Conference on Human Factors in Computing Systems</a:t>
            </a:r>
            <a:r>
              <a:rPr lang="en-GB" sz="800" dirty="0"/>
              <a:t> (</a:t>
            </a:r>
            <a:r>
              <a:rPr lang="en-GB" sz="800" i="1" dirty="0"/>
              <a:t>CHI '20</a:t>
            </a:r>
            <a:r>
              <a:rPr lang="en-GB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878252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AR Hardware / Devices | Augmented &amp; Virtual Reality Agency, App and 3D  Developer">
            <a:extLst>
              <a:ext uri="{FF2B5EF4-FFF2-40B4-BE49-F238E27FC236}">
                <a16:creationId xmlns:a16="http://schemas.microsoft.com/office/drawing/2014/main" id="{A07DBDC1-47E6-954F-A02A-5B850808A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b="3920"/>
          <a:stretch/>
        </p:blipFill>
        <p:spPr bwMode="auto">
          <a:xfrm>
            <a:off x="459825" y="2998966"/>
            <a:ext cx="3407678" cy="131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0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AC706F31-D0EB-A94B-81EB-8CB936ED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221" y="2040112"/>
            <a:ext cx="221398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900" dirty="0">
                <a:latin typeface="Helvetica" pitchFamily="2" charset="0"/>
                <a:ea typeface="宋体" panose="02010600030101010101" pitchFamily="2" charset="-122"/>
              </a:rPr>
              <a:t>Mixed Reality (MR)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CD75D6C5-A843-F246-916C-8C44A31E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25" y="4841860"/>
            <a:ext cx="16764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Augmented Reality (AR)</a:t>
            </a:r>
          </a:p>
        </p:txBody>
      </p:sp>
      <p:sp>
        <p:nvSpPr>
          <p:cNvPr id="28" name="Text Box 12">
            <a:extLst>
              <a:ext uri="{FF2B5EF4-FFF2-40B4-BE49-F238E27FC236}">
                <a16:creationId xmlns:a16="http://schemas.microsoft.com/office/drawing/2014/main" id="{B610B2A7-35C4-4A4F-AA1E-02E32E699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2775" y="4988053"/>
            <a:ext cx="175260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Virtual Reality</a:t>
            </a:r>
          </a:p>
        </p:txBody>
      </p:sp>
      <p:grpSp>
        <p:nvGrpSpPr>
          <p:cNvPr id="4" name="Group 3" descr="Diagram from reality to virtual reality">
            <a:extLst>
              <a:ext uri="{FF2B5EF4-FFF2-40B4-BE49-F238E27FC236}">
                <a16:creationId xmlns:a16="http://schemas.microsoft.com/office/drawing/2014/main" id="{5B2FF8E5-8D4E-EA45-A6F6-AD82231AD2A0}"/>
              </a:ext>
            </a:extLst>
          </p:cNvPr>
          <p:cNvGrpSpPr/>
          <p:nvPr/>
        </p:nvGrpSpPr>
        <p:grpSpPr>
          <a:xfrm>
            <a:off x="673770" y="2308210"/>
            <a:ext cx="7620000" cy="2381250"/>
            <a:chOff x="685800" y="3239089"/>
            <a:chExt cx="7620000" cy="238125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CE0618BF-5902-A542-8A07-6DA9C4D33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3239089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11C75E4D-40DA-9B42-86B4-4ADEB7D21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239089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E5C2EDD-2C05-DF4B-9F66-9C0F3C5D4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3239089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532AA3B8-4110-C241-A981-E419682C0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3239089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3">
              <a:extLst>
                <a:ext uri="{FF2B5EF4-FFF2-40B4-BE49-F238E27FC236}">
                  <a16:creationId xmlns:a16="http://schemas.microsoft.com/office/drawing/2014/main" id="{59913622-E0E9-9F47-B8A2-1DFEA6CE0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" y="5391739"/>
              <a:ext cx="56388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20" name="Line 4">
              <a:extLst>
                <a:ext uri="{FF2B5EF4-FFF2-40B4-BE49-F238E27FC236}">
                  <a16:creationId xmlns:a16="http://schemas.microsoft.com/office/drawing/2014/main" id="{B865B81C-A894-E641-B9F8-C97B3C462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" y="5163139"/>
              <a:ext cx="0" cy="457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C441B2F4-583C-0241-B05B-33F2EFA29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5163139"/>
              <a:ext cx="0" cy="457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</p:grpSp>
      <p:sp>
        <p:nvSpPr>
          <p:cNvPr id="31" name="Line 15" descr="arrow">
            <a:extLst>
              <a:ext uri="{FF2B5EF4-FFF2-40B4-BE49-F238E27FC236}">
                <a16:creationId xmlns:a16="http://schemas.microsoft.com/office/drawing/2014/main" id="{E825CE67-5F39-054A-952E-4050FE8A8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6370" y="4460860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>
              <a:latin typeface="Final Fantasy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>
            <a:normAutofit fontScale="90000"/>
          </a:bodyPr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 VR, AR, and MR Technologies</a:t>
            </a:r>
            <a:endParaRPr lang="en-AT" dirty="0">
              <a:effectLst/>
            </a:endParaRPr>
          </a:p>
        </p:txBody>
      </p:sp>
      <p:pic>
        <p:nvPicPr>
          <p:cNvPr id="1040" name="Picture 16" descr="Rift S Boosts Oculus">
            <a:extLst>
              <a:ext uri="{FF2B5EF4-FFF2-40B4-BE49-F238E27FC236}">
                <a16:creationId xmlns:a16="http://schemas.microsoft.com/office/drawing/2014/main" id="{EBA53D31-23FE-F04D-8E03-D59A5711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72665" r="36601"/>
          <a:stretch/>
        </p:blipFill>
        <p:spPr bwMode="auto">
          <a:xfrm>
            <a:off x="6135311" y="3653668"/>
            <a:ext cx="1337108" cy="7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VR gloves">
            <a:extLst>
              <a:ext uri="{FF2B5EF4-FFF2-40B4-BE49-F238E27FC236}">
                <a16:creationId xmlns:a16="http://schemas.microsoft.com/office/drawing/2014/main" id="{44BFB996-9861-BD46-989B-FA2FC8871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526" y="2879233"/>
            <a:ext cx="1343249" cy="1345742"/>
          </a:xfrm>
          <a:prstGeom prst="rect">
            <a:avLst/>
          </a:prstGeom>
        </p:spPr>
      </p:pic>
      <p:pic>
        <p:nvPicPr>
          <p:cNvPr id="1038" name="Picture 14" descr="Virtual Reality : The Reality to see Simulated Environment | by Uddeshya |  Medium">
            <a:extLst>
              <a:ext uri="{FF2B5EF4-FFF2-40B4-BE49-F238E27FC236}">
                <a16:creationId xmlns:a16="http://schemas.microsoft.com/office/drawing/2014/main" id="{CBC64A42-03B4-314C-9718-D37F34B7B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t="16111" r="64476" b="58621"/>
          <a:stretch/>
        </p:blipFill>
        <p:spPr bwMode="auto">
          <a:xfrm>
            <a:off x="4097872" y="3366051"/>
            <a:ext cx="2057399" cy="10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crosoft Hololens 2 | VR Expert | VR&amp;AR | Hardware &amp; Service">
            <a:extLst>
              <a:ext uri="{FF2B5EF4-FFF2-40B4-BE49-F238E27FC236}">
                <a16:creationId xmlns:a16="http://schemas.microsoft.com/office/drawing/2014/main" id="{32B5F989-DD6E-5241-B010-EF57DD77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581" y="2312069"/>
            <a:ext cx="1034232" cy="10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MD - Your Guide to Head Mounted Displays">
            <a:extLst>
              <a:ext uri="{FF2B5EF4-FFF2-40B4-BE49-F238E27FC236}">
                <a16:creationId xmlns:a16="http://schemas.microsoft.com/office/drawing/2014/main" id="{C9F016C1-EF3F-684D-973E-173B4C926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1"/>
          <a:stretch/>
        </p:blipFill>
        <p:spPr bwMode="auto">
          <a:xfrm>
            <a:off x="5977624" y="2703220"/>
            <a:ext cx="1433994" cy="10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3171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4488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/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 Early History</a:t>
            </a:r>
            <a:endParaRPr lang="en-AT" dirty="0">
              <a:effectLst/>
            </a:endParaRPr>
          </a:p>
        </p:txBody>
      </p:sp>
      <p:pic>
        <p:nvPicPr>
          <p:cNvPr id="2052" name="Picture 4" descr="Machine that is one of the earliest known examples of immersive, multi-sensory (now known as multimodal) technology. This technology, which was introduced in 1962 by Morton Heilig, is considered as one of the earliest virtual reality (VR) systems">
            <a:extLst>
              <a:ext uri="{FF2B5EF4-FFF2-40B4-BE49-F238E27FC236}">
                <a16:creationId xmlns:a16="http://schemas.microsoft.com/office/drawing/2014/main" id="{AB69CE5E-98B5-8C4C-A560-EEEA5501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20" y="1218663"/>
            <a:ext cx="2206456" cy="256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1405DF-F12E-E740-92C2-3E3018B1D1A3}"/>
              </a:ext>
            </a:extLst>
          </p:cNvPr>
          <p:cNvSpPr/>
          <p:nvPr/>
        </p:nvSpPr>
        <p:spPr>
          <a:xfrm>
            <a:off x="185599" y="3772438"/>
            <a:ext cx="4394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Helvetica" pitchFamily="2" charset="0"/>
                <a:hlinkClick r:id="rId4"/>
              </a:rPr>
              <a:t>SENSORAMA</a:t>
            </a:r>
            <a:r>
              <a:rPr lang="en-US" sz="1600" dirty="0">
                <a:latin typeface="Helvetica" pitchFamily="2" charset="0"/>
              </a:rPr>
              <a:t>: built in 1962 by </a:t>
            </a:r>
            <a:r>
              <a:rPr lang="en-US" sz="1600" dirty="0">
                <a:solidFill>
                  <a:srgbClr val="002060"/>
                </a:solidFill>
                <a:latin typeface="Helvetica" pitchFamily="2" charset="0"/>
                <a:hlinkClick r:id="rId5"/>
              </a:rPr>
              <a:t>Morton Heilig</a:t>
            </a:r>
            <a:r>
              <a:rPr lang="en-US" sz="1600" dirty="0">
                <a:latin typeface="Helvetica" pitchFamily="2" charset="0"/>
                <a:hlinkClick r:id="rId5"/>
              </a:rPr>
              <a:t> </a:t>
            </a:r>
            <a:r>
              <a:rPr lang="en-US" sz="1600" dirty="0">
                <a:latin typeface="Helvetica" pitchFamily="2" charset="0"/>
              </a:rPr>
              <a:t>and was aimed at 4 senses</a:t>
            </a:r>
          </a:p>
        </p:txBody>
      </p:sp>
      <p:pic>
        <p:nvPicPr>
          <p:cNvPr id="2056" name="Picture 8" descr="Ivan Sutherland's VR  headset from the 60s">
            <a:extLst>
              <a:ext uri="{FF2B5EF4-FFF2-40B4-BE49-F238E27FC236}">
                <a16:creationId xmlns:a16="http://schemas.microsoft.com/office/drawing/2014/main" id="{7F8C6714-98DF-4642-86A7-B7D26F47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1" y="3045739"/>
            <a:ext cx="3822149" cy="27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48FB84-15A7-1A40-B042-141148419F7F}"/>
              </a:ext>
            </a:extLst>
          </p:cNvPr>
          <p:cNvSpPr/>
          <p:nvPr/>
        </p:nvSpPr>
        <p:spPr>
          <a:xfrm>
            <a:off x="4458487" y="5869660"/>
            <a:ext cx="4634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Helvetica" pitchFamily="2" charset="0"/>
                <a:hlinkClick r:id="rId7"/>
              </a:rPr>
              <a:t>THE ULTIMATE DISPLAY</a:t>
            </a:r>
            <a:r>
              <a:rPr lang="en-US" sz="1600" dirty="0">
                <a:latin typeface="Helvetica" pitchFamily="2" charset="0"/>
              </a:rPr>
              <a:t>: built in 1965 by </a:t>
            </a:r>
            <a:r>
              <a:rPr lang="en-US" sz="1600" dirty="0">
                <a:solidFill>
                  <a:srgbClr val="002060"/>
                </a:solidFill>
                <a:latin typeface="Helvetica" pitchFamily="2" charset="0"/>
                <a:hlinkClick r:id="rId8"/>
              </a:rPr>
              <a:t>Ivan Sutherland</a:t>
            </a:r>
            <a:r>
              <a:rPr lang="en-US" sz="1600" dirty="0">
                <a:solidFill>
                  <a:srgbClr val="002060"/>
                </a:solidFill>
                <a:latin typeface="Helvetica" pitchFamily="2" charset="0"/>
              </a:rPr>
              <a:t>:</a:t>
            </a:r>
            <a:r>
              <a:rPr lang="en-US" sz="1600" dirty="0">
                <a:latin typeface="Helvetica" pitchFamily="2" charset="0"/>
              </a:rPr>
              <a:t> A big breakthrough</a:t>
            </a:r>
          </a:p>
        </p:txBody>
      </p:sp>
      <p:pic>
        <p:nvPicPr>
          <p:cNvPr id="2050" name="Picture 2" descr="The sights and scents of the Sensorama Simulator | Engadget">
            <a:extLst>
              <a:ext uri="{FF2B5EF4-FFF2-40B4-BE49-F238E27FC236}">
                <a16:creationId xmlns:a16="http://schemas.microsoft.com/office/drawing/2014/main" id="{1A6837BB-51F9-D543-9AAF-BAA53DFE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0" y="1231362"/>
            <a:ext cx="2188520" cy="251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5874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358900" y="0"/>
            <a:ext cx="65278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900" y="188777"/>
            <a:ext cx="6527800" cy="583662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Hand-Held Displays (HHDs)</a:t>
            </a:r>
            <a:endParaRPr lang="en-AT" dirty="0">
              <a:effectLst/>
            </a:endParaRPr>
          </a:p>
        </p:txBody>
      </p:sp>
      <p:pic>
        <p:nvPicPr>
          <p:cNvPr id="4" name="Picture 3" descr="AR app such as Snapchat ">
            <a:extLst>
              <a:ext uri="{FF2B5EF4-FFF2-40B4-BE49-F238E27FC236}">
                <a16:creationId xmlns:a16="http://schemas.microsoft.com/office/drawing/2014/main" id="{327DD117-30E5-4449-B684-8EB1B1500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7" b="-990"/>
          <a:stretch/>
        </p:blipFill>
        <p:spPr>
          <a:xfrm>
            <a:off x="1053774" y="1008270"/>
            <a:ext cx="1537854" cy="2996210"/>
          </a:xfrm>
          <a:prstGeom prst="rect">
            <a:avLst/>
          </a:prstGeom>
        </p:spPr>
      </p:pic>
      <p:pic>
        <p:nvPicPr>
          <p:cNvPr id="6" name="Picture 5" descr="AR app such as JigSpace">
            <a:extLst>
              <a:ext uri="{FF2B5EF4-FFF2-40B4-BE49-F238E27FC236}">
                <a16:creationId xmlns:a16="http://schemas.microsoft.com/office/drawing/2014/main" id="{D9AD9DA8-870E-8449-B4BF-F0FA22268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1" b="76"/>
          <a:stretch/>
        </p:blipFill>
        <p:spPr>
          <a:xfrm>
            <a:off x="4253341" y="1055606"/>
            <a:ext cx="3740727" cy="2891669"/>
          </a:xfrm>
          <a:prstGeom prst="rect">
            <a:avLst/>
          </a:prstGeom>
        </p:spPr>
      </p:pic>
      <p:sp>
        <p:nvSpPr>
          <p:cNvPr id="15" name="Rectangle 14">
            <a:hlinkClick r:id="rId5"/>
            <a:extLst>
              <a:ext uri="{FF2B5EF4-FFF2-40B4-BE49-F238E27FC236}">
                <a16:creationId xmlns:a16="http://schemas.microsoft.com/office/drawing/2014/main" id="{39ED4885-DAB0-2244-9FB4-8A6EB17A5EC9}"/>
              </a:ext>
            </a:extLst>
          </p:cNvPr>
          <p:cNvSpPr/>
          <p:nvPr/>
        </p:nvSpPr>
        <p:spPr>
          <a:xfrm>
            <a:off x="349143" y="4051534"/>
            <a:ext cx="2962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Helvetica" pitchFamily="2" charset="0"/>
                <a:hlinkClick r:id="rId6"/>
              </a:rPr>
              <a:t>Snapchat for mobile phone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6" name="Rectangle 15">
            <a:hlinkClick r:id="rId5"/>
            <a:extLst>
              <a:ext uri="{FF2B5EF4-FFF2-40B4-BE49-F238E27FC236}">
                <a16:creationId xmlns:a16="http://schemas.microsoft.com/office/drawing/2014/main" id="{9A7E1A01-835C-1745-BB6F-CD86FE928F04}"/>
              </a:ext>
            </a:extLst>
          </p:cNvPr>
          <p:cNvSpPr/>
          <p:nvPr/>
        </p:nvSpPr>
        <p:spPr>
          <a:xfrm>
            <a:off x="4908407" y="3942573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Helvetica" pitchFamily="2" charset="0"/>
                <a:hlinkClick r:id="rId7"/>
              </a:rPr>
              <a:t>JigSpace for iPad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1028" name="Picture 4" descr="Google Cardboard - Official VR Headset - Google Store">
            <a:extLst>
              <a:ext uri="{FF2B5EF4-FFF2-40B4-BE49-F238E27FC236}">
                <a16:creationId xmlns:a16="http://schemas.microsoft.com/office/drawing/2014/main" id="{64971636-5039-F44C-9DF4-35E4E7769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1"/>
          <a:stretch/>
        </p:blipFill>
        <p:spPr bwMode="auto">
          <a:xfrm>
            <a:off x="1004208" y="4656427"/>
            <a:ext cx="2962090" cy="243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experience VR on your iPhone with Google Cardboard ">
            <a:extLst>
              <a:ext uri="{FF2B5EF4-FFF2-40B4-BE49-F238E27FC236}">
                <a16:creationId xmlns:a16="http://schemas.microsoft.com/office/drawing/2014/main" id="{658A8275-09AF-5B4E-A998-4FD2F7D7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7" y="4656427"/>
            <a:ext cx="2716323" cy="15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hlinkClick r:id="rId5"/>
            <a:extLst>
              <a:ext uri="{FF2B5EF4-FFF2-40B4-BE49-F238E27FC236}">
                <a16:creationId xmlns:a16="http://schemas.microsoft.com/office/drawing/2014/main" id="{44ECFF4F-FC62-4E4F-AF29-BEE3795B0349}"/>
              </a:ext>
            </a:extLst>
          </p:cNvPr>
          <p:cNvSpPr/>
          <p:nvPr/>
        </p:nvSpPr>
        <p:spPr>
          <a:xfrm>
            <a:off x="4045516" y="6274656"/>
            <a:ext cx="426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Helvetica" pitchFamily="2" charset="0"/>
                <a:hlinkClick r:id="rId10"/>
              </a:rPr>
              <a:t>Google Cardboard app for mobile phone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8474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358900" y="0"/>
            <a:ext cx="65278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900" y="188777"/>
            <a:ext cx="6527800" cy="583662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 Head-Mounted Displays (HMDs)</a:t>
            </a:r>
            <a:endParaRPr lang="en-AT" dirty="0">
              <a:effectLst/>
            </a:endParaRPr>
          </a:p>
        </p:txBody>
      </p:sp>
      <p:pic>
        <p:nvPicPr>
          <p:cNvPr id="3078" name="Picture 6" descr="Microsoft HoloLens 2">
            <a:extLst>
              <a:ext uri="{FF2B5EF4-FFF2-40B4-BE49-F238E27FC236}">
                <a16:creationId xmlns:a16="http://schemas.microsoft.com/office/drawing/2014/main" id="{CB109F64-26F8-D843-850A-020A0A230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2"/>
          <a:stretch/>
        </p:blipFill>
        <p:spPr bwMode="auto">
          <a:xfrm>
            <a:off x="6261110" y="2866230"/>
            <a:ext cx="2628891" cy="28622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74A6DB-10C3-F049-85F7-0E6B3BE8B971}"/>
              </a:ext>
            </a:extLst>
          </p:cNvPr>
          <p:cNvSpPr/>
          <p:nvPr/>
        </p:nvSpPr>
        <p:spPr>
          <a:xfrm>
            <a:off x="6344982" y="5857700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4"/>
              </a:rPr>
              <a:t>Microsoft HoloLens 2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3080" name="Picture 8" descr="HTC Vive is a virtual reality headset">
            <a:extLst>
              <a:ext uri="{FF2B5EF4-FFF2-40B4-BE49-F238E27FC236}">
                <a16:creationId xmlns:a16="http://schemas.microsoft.com/office/drawing/2014/main" id="{07421D89-3E0D-0840-B873-69372BF5D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r="29007"/>
          <a:stretch/>
        </p:blipFill>
        <p:spPr bwMode="auto">
          <a:xfrm flipH="1">
            <a:off x="253999" y="1435099"/>
            <a:ext cx="2870199" cy="28622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6BC3EC97-4DCB-FE41-B58A-9FCF3826B31C}"/>
              </a:ext>
            </a:extLst>
          </p:cNvPr>
          <p:cNvSpPr/>
          <p:nvPr/>
        </p:nvSpPr>
        <p:spPr>
          <a:xfrm>
            <a:off x="416588" y="4432690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Helvetica" pitchFamily="2" charset="0"/>
                <a:hlinkClick r:id="rId6"/>
              </a:rPr>
              <a:t>HTC VIVE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3086" name="Picture 14" descr="Google Glass">
            <a:extLst>
              <a:ext uri="{FF2B5EF4-FFF2-40B4-BE49-F238E27FC236}">
                <a16:creationId xmlns:a16="http://schemas.microsoft.com/office/drawing/2014/main" id="{E9A031CF-8AA4-134B-B69F-57B364FD0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r="7237"/>
          <a:stretch/>
        </p:blipFill>
        <p:spPr bwMode="auto">
          <a:xfrm>
            <a:off x="3365504" y="2081159"/>
            <a:ext cx="2654300" cy="26956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CC76E9-844B-E649-8D8B-EB5AC803488F}"/>
              </a:ext>
            </a:extLst>
          </p:cNvPr>
          <p:cNvSpPr/>
          <p:nvPr/>
        </p:nvSpPr>
        <p:spPr>
          <a:xfrm>
            <a:off x="3449382" y="4994100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8"/>
              </a:rPr>
              <a:t>Google Glass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7214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358900" y="0"/>
            <a:ext cx="6527800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900" y="188777"/>
            <a:ext cx="6527800" cy="583662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FFFFFF"/>
                </a:solidFill>
                <a:latin typeface="Helvetica" pitchFamily="2" charset="0"/>
                <a:ea typeface="Minecraft" panose="02000603000000000000" pitchFamily="2" charset="0"/>
                <a:cs typeface="+mn-cs"/>
              </a:rPr>
              <a:t>Control Devices</a:t>
            </a:r>
            <a:endParaRPr lang="en-AT" dirty="0">
              <a:effectLst/>
            </a:endParaRPr>
          </a:p>
        </p:txBody>
      </p:sp>
      <p:sp>
        <p:nvSpPr>
          <p:cNvPr id="14" name="Rectangle 13">
            <a:hlinkClick r:id="rId3"/>
            <a:extLst>
              <a:ext uri="{FF2B5EF4-FFF2-40B4-BE49-F238E27FC236}">
                <a16:creationId xmlns:a16="http://schemas.microsoft.com/office/drawing/2014/main" id="{6BC3EC97-4DCB-FE41-B58A-9FCF3826B31C}"/>
              </a:ext>
            </a:extLst>
          </p:cNvPr>
          <p:cNvSpPr/>
          <p:nvPr/>
        </p:nvSpPr>
        <p:spPr>
          <a:xfrm>
            <a:off x="2211999" y="6343890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Helvetica" pitchFamily="2" charset="0"/>
                <a:hlinkClick r:id="rId3"/>
              </a:rPr>
              <a:t>HTC VIVE</a:t>
            </a:r>
            <a:endParaRPr lang="en-US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CC76E9-844B-E649-8D8B-EB5AC803488F}"/>
              </a:ext>
            </a:extLst>
          </p:cNvPr>
          <p:cNvSpPr/>
          <p:nvPr/>
        </p:nvSpPr>
        <p:spPr>
          <a:xfrm>
            <a:off x="4386982" y="6343890"/>
            <a:ext cx="2545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4"/>
              </a:rPr>
              <a:t>Oculus Touch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2050" name="Picture 2" descr="VR controllers">
            <a:extLst>
              <a:ext uri="{FF2B5EF4-FFF2-40B4-BE49-F238E27FC236}">
                <a16:creationId xmlns:a16="http://schemas.microsoft.com/office/drawing/2014/main" id="{7340082C-E1D4-DF42-A193-8C639F7B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44" y="3622193"/>
            <a:ext cx="4428524" cy="272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TEK VR Controller for smartphone&#13;&#10;">
            <a:extLst>
              <a:ext uri="{FF2B5EF4-FFF2-40B4-BE49-F238E27FC236}">
                <a16:creationId xmlns:a16="http://schemas.microsoft.com/office/drawing/2014/main" id="{FCCA28E8-ADBC-E64B-B1A0-2E13AA63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54" y="1265093"/>
            <a:ext cx="1670733" cy="167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hlinkClick r:id="rId3"/>
            <a:extLst>
              <a:ext uri="{FF2B5EF4-FFF2-40B4-BE49-F238E27FC236}">
                <a16:creationId xmlns:a16="http://schemas.microsoft.com/office/drawing/2014/main" id="{AAEFB925-5B8C-A146-AA27-6882C3169372}"/>
              </a:ext>
            </a:extLst>
          </p:cNvPr>
          <p:cNvSpPr/>
          <p:nvPr/>
        </p:nvSpPr>
        <p:spPr>
          <a:xfrm>
            <a:off x="1062908" y="3137900"/>
            <a:ext cx="237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7"/>
              </a:rPr>
              <a:t>ESTEK VR Controller</a:t>
            </a:r>
            <a:endParaRPr lang="en-GB" sz="1600" b="1" dirty="0">
              <a:latin typeface="Helvetica" pitchFamily="2" charset="0"/>
            </a:endParaRPr>
          </a:p>
        </p:txBody>
      </p:sp>
      <p:pic>
        <p:nvPicPr>
          <p:cNvPr id="2054" name="Picture 6" descr="VIVE Tracker For Developers">
            <a:extLst>
              <a:ext uri="{FF2B5EF4-FFF2-40B4-BE49-F238E27FC236}">
                <a16:creationId xmlns:a16="http://schemas.microsoft.com/office/drawing/2014/main" id="{4C64CEB0-7F71-B74A-9EF4-435C3099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20" y="1265093"/>
            <a:ext cx="2819210" cy="174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hlinkClick r:id="rId3"/>
            <a:extLst>
              <a:ext uri="{FF2B5EF4-FFF2-40B4-BE49-F238E27FC236}">
                <a16:creationId xmlns:a16="http://schemas.microsoft.com/office/drawing/2014/main" id="{4E484067-8E78-894A-80F9-82A0F78BFD0A}"/>
              </a:ext>
            </a:extLst>
          </p:cNvPr>
          <p:cNvSpPr/>
          <p:nvPr/>
        </p:nvSpPr>
        <p:spPr>
          <a:xfrm>
            <a:off x="5710401" y="3092131"/>
            <a:ext cx="198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Helvetica" pitchFamily="2" charset="0"/>
                <a:hlinkClick r:id="rId3"/>
              </a:rPr>
              <a:t>VIVE Tracker</a:t>
            </a:r>
            <a:endParaRPr lang="en-GB" sz="16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9295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61024</TotalTime>
  <Words>241</Words>
  <Application>Microsoft Macintosh PowerPoint</Application>
  <PresentationFormat>On-screen Show (4:3)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Final Fantasy</vt:lpstr>
      <vt:lpstr>Helvetica</vt:lpstr>
      <vt:lpstr>Office Theme</vt:lpstr>
      <vt:lpstr>Mixed Reality</vt:lpstr>
      <vt:lpstr> VR, AR, and MR Technologies</vt:lpstr>
      <vt:lpstr> Early History</vt:lpstr>
      <vt:lpstr> Hand-Held Displays (HHDs)</vt:lpstr>
      <vt:lpstr> Head-Mounted Displays (HMDs)</vt:lpstr>
      <vt:lpstr>Control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Based Skinning of Skeleton-driven Deformable Characters</dc:title>
  <dc:creator>apple apple</dc:creator>
  <cp:lastModifiedBy>Nadine Aburumman (Staff)</cp:lastModifiedBy>
  <cp:revision>3057</cp:revision>
  <cp:lastPrinted>2020-10-17T14:14:09Z</cp:lastPrinted>
  <dcterms:created xsi:type="dcterms:W3CDTF">2014-05-17T18:09:37Z</dcterms:created>
  <dcterms:modified xsi:type="dcterms:W3CDTF">2021-03-22T10:54:48Z</dcterms:modified>
</cp:coreProperties>
</file>